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9" r:id="rId2"/>
    <p:sldId id="317" r:id="rId3"/>
    <p:sldId id="354" r:id="rId4"/>
    <p:sldId id="377" r:id="rId5"/>
    <p:sldId id="378" r:id="rId6"/>
    <p:sldId id="314" r:id="rId7"/>
    <p:sldId id="263" r:id="rId8"/>
    <p:sldId id="264" r:id="rId9"/>
    <p:sldId id="265" r:id="rId10"/>
    <p:sldId id="380" r:id="rId11"/>
    <p:sldId id="266" r:id="rId12"/>
    <p:sldId id="267" r:id="rId13"/>
    <p:sldId id="268" r:id="rId14"/>
    <p:sldId id="269" r:id="rId15"/>
    <p:sldId id="270" r:id="rId16"/>
    <p:sldId id="315" r:id="rId17"/>
    <p:sldId id="272" r:id="rId18"/>
    <p:sldId id="273" r:id="rId19"/>
    <p:sldId id="331" r:id="rId20"/>
    <p:sldId id="324" r:id="rId21"/>
    <p:sldId id="325" r:id="rId22"/>
    <p:sldId id="327" r:id="rId23"/>
    <p:sldId id="328" r:id="rId24"/>
    <p:sldId id="336" r:id="rId25"/>
    <p:sldId id="376" r:id="rId26"/>
    <p:sldId id="343" r:id="rId27"/>
    <p:sldId id="342" r:id="rId28"/>
    <p:sldId id="335" r:id="rId29"/>
    <p:sldId id="322" r:id="rId30"/>
    <p:sldId id="278" r:id="rId31"/>
    <p:sldId id="279" r:id="rId32"/>
    <p:sldId id="280" r:id="rId33"/>
    <p:sldId id="340" r:id="rId34"/>
    <p:sldId id="281" r:id="rId35"/>
    <p:sldId id="282" r:id="rId36"/>
    <p:sldId id="344" r:id="rId37"/>
    <p:sldId id="350" r:id="rId38"/>
    <p:sldId id="351" r:id="rId39"/>
    <p:sldId id="352" r:id="rId40"/>
    <p:sldId id="345" r:id="rId41"/>
    <p:sldId id="353" r:id="rId42"/>
    <p:sldId id="365" r:id="rId43"/>
    <p:sldId id="312" r:id="rId4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8" autoAdjust="0"/>
    <p:restoredTop sz="91111" autoAdjust="0"/>
  </p:normalViewPr>
  <p:slideViewPr>
    <p:cSldViewPr snapToGrid="0" snapToObjects="1">
      <p:cViewPr varScale="1">
        <p:scale>
          <a:sx n="98" d="100"/>
          <a:sy n="98" d="100"/>
        </p:scale>
        <p:origin x="227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8508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05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050" baseline="0" dirty="0">
                <a:latin typeface="Arial" pitchFamily="34" charset="0"/>
              </a:rPr>
              <a:t> noted</a:t>
            </a:r>
            <a:endParaRPr lang="en-US" altLang="en-US" sz="105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doit.umbc.edu/request-tracker-rt/doit-myumbc-blackboar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 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br>
              <a:rPr lang="en-US" altLang="en-US" sz="4000" dirty="0"/>
            </a:br>
            <a:br>
              <a:rPr lang="en-US" altLang="en-US" sz="4000" dirty="0"/>
            </a:br>
            <a:r>
              <a:rPr lang="en-US" altLang="en-US" sz="4000" dirty="0"/>
              <a:t>Lecture 01 – </a:t>
            </a:r>
            <a:r>
              <a:rPr lang="en-US" alt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86871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CMSC 201 for non-CS, non-Engineering Disciplines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83105" cy="4517689"/>
          </a:xfrm>
        </p:spPr>
        <p:txBody>
          <a:bodyPr/>
          <a:lstStyle/>
          <a:p>
            <a:pPr lvl="0"/>
            <a:r>
              <a:rPr lang="en-US" sz="2000" u="sng" dirty="0">
                <a:solidFill>
                  <a:prstClr val="black"/>
                </a:solidFill>
              </a:rPr>
              <a:t>Same computing content </a:t>
            </a:r>
            <a:r>
              <a:rPr lang="en-US" sz="2000" dirty="0">
                <a:solidFill>
                  <a:prstClr val="black"/>
                </a:solidFill>
              </a:rPr>
              <a:t>(Python) as other sections</a:t>
            </a:r>
          </a:p>
          <a:p>
            <a:pPr lvl="1"/>
            <a:r>
              <a:rPr lang="en-US" sz="1800" dirty="0">
                <a:solidFill>
                  <a:prstClr val="black"/>
                </a:solidFill>
              </a:rPr>
              <a:t>Same labs, same lecture notes/slides</a:t>
            </a:r>
          </a:p>
          <a:p>
            <a:pPr lvl="0"/>
            <a:r>
              <a:rPr lang="en-US" sz="2000" u="sng" dirty="0">
                <a:solidFill>
                  <a:prstClr val="black"/>
                </a:solidFill>
              </a:rPr>
              <a:t>Key difference</a:t>
            </a:r>
            <a:r>
              <a:rPr lang="en-US" sz="2000" dirty="0">
                <a:solidFill>
                  <a:prstClr val="black"/>
                </a:solidFill>
              </a:rPr>
              <a:t>: Emphasis on programming projects applicable to the social and biological sciences and humanities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Open to all non-CS, non-engineering majors (closed to PHYS, MATH, CHEM)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Fulfills any major’s requirement for CMSC 201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Small class size!</a:t>
            </a:r>
          </a:p>
          <a:p>
            <a:pPr lvl="0"/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000" u="sng" dirty="0">
                <a:solidFill>
                  <a:prstClr val="black"/>
                </a:solidFill>
              </a:rPr>
              <a:t>Lecture</a:t>
            </a:r>
            <a:r>
              <a:rPr lang="en-US" sz="2000" dirty="0">
                <a:solidFill>
                  <a:prstClr val="black"/>
                </a:solidFill>
              </a:rPr>
              <a:t>: Section 36-LEC, #7838, </a:t>
            </a:r>
            <a:r>
              <a:rPr lang="en-US" sz="2000" u="sng" dirty="0">
                <a:solidFill>
                  <a:prstClr val="black"/>
                </a:solidFill>
              </a:rPr>
              <a:t>Mon/Wed 2:30-3:45</a:t>
            </a:r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000" u="sng" dirty="0">
                <a:solidFill>
                  <a:prstClr val="black"/>
                </a:solidFill>
              </a:rPr>
              <a:t>Lab</a:t>
            </a:r>
            <a:r>
              <a:rPr lang="en-US" sz="2000" dirty="0">
                <a:solidFill>
                  <a:prstClr val="black"/>
                </a:solidFill>
              </a:rPr>
              <a:t>:  Section 37-DIS, #7839, </a:t>
            </a:r>
            <a:r>
              <a:rPr lang="en-US" sz="2000" u="sng" dirty="0">
                <a:solidFill>
                  <a:prstClr val="black"/>
                </a:solidFill>
              </a:rPr>
              <a:t>M 11:00-11:50  </a:t>
            </a:r>
            <a:r>
              <a:rPr lang="en-US" sz="2000" dirty="0">
                <a:solidFill>
                  <a:prstClr val="black"/>
                </a:solidFill>
              </a:rPr>
              <a:t>OR Section 38-DIS, 7840, </a:t>
            </a:r>
            <a:r>
              <a:rPr lang="en-US" sz="2000" u="sng" dirty="0">
                <a:solidFill>
                  <a:prstClr val="black"/>
                </a:solidFill>
              </a:rPr>
              <a:t>W 11:00-11:50</a:t>
            </a:r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000" u="sng" dirty="0">
                <a:solidFill>
                  <a:prstClr val="black"/>
                </a:solidFill>
              </a:rPr>
              <a:t>Questions</a:t>
            </a:r>
            <a:r>
              <a:rPr lang="en-US" sz="2000" dirty="0">
                <a:solidFill>
                  <a:prstClr val="black"/>
                </a:solidFill>
              </a:rPr>
              <a:t>: Dr. Susan Mitchell (smitchel@umbc.edu)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15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 to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Programming skills are useful across a wide range of fields and applications</a:t>
            </a:r>
          </a:p>
          <a:p>
            <a:pPr lvl="1"/>
            <a:r>
              <a:rPr lang="en-US" dirty="0"/>
              <a:t>Many scientific professions utilize programming</a:t>
            </a:r>
          </a:p>
          <a:p>
            <a:pPr lvl="1"/>
            <a:r>
              <a:rPr lang="en-US" dirty="0"/>
              <a:t>Programming skills allow you to understand and exploit “big data”</a:t>
            </a:r>
          </a:p>
          <a:p>
            <a:pPr lvl="1"/>
            <a:r>
              <a:rPr lang="en-US" dirty="0"/>
              <a:t>Logical thinking learned from programming transfers to many other domains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58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050"/>
            <a:ext cx="8229600" cy="4321114"/>
          </a:xfrm>
        </p:spPr>
        <p:txBody>
          <a:bodyPr/>
          <a:lstStyle/>
          <a:p>
            <a:r>
              <a:rPr lang="en-US" dirty="0"/>
              <a:t>This class has:</a:t>
            </a:r>
          </a:p>
          <a:p>
            <a:pPr lvl="1"/>
            <a:r>
              <a:rPr lang="en-US" dirty="0"/>
              <a:t>6 Homeworks (40 points each)</a:t>
            </a:r>
          </a:p>
          <a:p>
            <a:pPr lvl="2"/>
            <a:r>
              <a:rPr lang="en-US" dirty="0"/>
              <a:t>Small programming assignments</a:t>
            </a:r>
          </a:p>
          <a:p>
            <a:pPr lvl="1"/>
            <a:r>
              <a:rPr lang="en-US" dirty="0"/>
              <a:t>3 Projects (80 points each)</a:t>
            </a:r>
          </a:p>
          <a:p>
            <a:pPr lvl="2"/>
            <a:r>
              <a:rPr lang="en-US" dirty="0"/>
              <a:t>Larger programming assignments</a:t>
            </a:r>
          </a:p>
          <a:p>
            <a:pPr lvl="1"/>
            <a:r>
              <a:rPr lang="en-US" dirty="0"/>
              <a:t>13 lab assignments (10 points each, drop 3 lowest)</a:t>
            </a:r>
          </a:p>
          <a:p>
            <a:pPr lvl="1"/>
            <a:r>
              <a:rPr lang="en-US" dirty="0"/>
              <a:t>4 mandatory surveys (5 points each)</a:t>
            </a:r>
          </a:p>
          <a:p>
            <a:pPr lvl="1"/>
            <a:r>
              <a:rPr lang="en-US" dirty="0"/>
              <a:t>Two midterm exams (75 + 125 = 200 points)</a:t>
            </a:r>
          </a:p>
          <a:p>
            <a:pPr lvl="1"/>
            <a:r>
              <a:rPr lang="en-US" dirty="0"/>
              <a:t>A comprehensive final exam (200 points)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9563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“discussion” section is actually a lab</a:t>
            </a:r>
          </a:p>
          <a:p>
            <a:pPr lvl="1"/>
            <a:r>
              <a:rPr lang="en-US" dirty="0"/>
              <a:t>In the Engineer building (ENG)</a:t>
            </a:r>
          </a:p>
          <a:p>
            <a:pPr lvl="2"/>
            <a:endParaRPr lang="en-US" dirty="0"/>
          </a:p>
          <a:p>
            <a:r>
              <a:rPr lang="en-US" dirty="0"/>
              <a:t>Labs are worth 10% of your grade</a:t>
            </a:r>
          </a:p>
          <a:p>
            <a:pPr lvl="2"/>
            <a:endParaRPr lang="en-US" dirty="0"/>
          </a:p>
          <a:p>
            <a:r>
              <a:rPr lang="en-US" dirty="0"/>
              <a:t>You must attend your </a:t>
            </a:r>
            <a:r>
              <a:rPr lang="en-US" b="1" dirty="0"/>
              <a:t>assigned</a:t>
            </a:r>
            <a:r>
              <a:rPr lang="en-US" dirty="0"/>
              <a:t> section</a:t>
            </a:r>
          </a:p>
          <a:p>
            <a:pPr lvl="1"/>
            <a:r>
              <a:rPr lang="en-US" dirty="0"/>
              <a:t>No credit for attending other sections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and Late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14426" cy="4517689"/>
          </a:xfrm>
        </p:spPr>
        <p:txBody>
          <a:bodyPr/>
          <a:lstStyle/>
          <a:p>
            <a:r>
              <a:rPr lang="en-US" dirty="0"/>
              <a:t>Homeworks and projects will be submitted via the GL server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en-US" dirty="0"/>
              <a:t> command</a:t>
            </a:r>
          </a:p>
          <a:p>
            <a:endParaRPr lang="en-US" dirty="0"/>
          </a:p>
          <a:p>
            <a:r>
              <a:rPr lang="en-US" dirty="0"/>
              <a:t>Homeworks will always be due at </a:t>
            </a:r>
            <a:r>
              <a:rPr lang="en-US" u="sng" dirty="0"/>
              <a:t>8:59:59 pm</a:t>
            </a:r>
            <a:endParaRPr lang="en-US" dirty="0"/>
          </a:p>
          <a:p>
            <a:r>
              <a:rPr lang="en-US" dirty="0"/>
              <a:t>Late homeworks will receive a </a:t>
            </a:r>
            <a:r>
              <a:rPr lang="en-US" b="1" i="1" u="sng" dirty="0"/>
              <a:t>zero</a:t>
            </a:r>
            <a:endParaRPr lang="en-US" dirty="0"/>
          </a:p>
          <a:p>
            <a:r>
              <a:rPr lang="en-US" dirty="0"/>
              <a:t>(In other words, there are no late homeworks)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8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and Late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74281" cy="4156799"/>
          </a:xfrm>
        </p:spPr>
        <p:txBody>
          <a:bodyPr/>
          <a:lstStyle/>
          <a:p>
            <a:r>
              <a:rPr lang="en-US" dirty="0"/>
              <a:t>It is </a:t>
            </a:r>
            <a:r>
              <a:rPr lang="en-US" u="sng" dirty="0"/>
              <a:t>not</a:t>
            </a:r>
            <a:r>
              <a:rPr lang="en-US" dirty="0"/>
              <a:t> recommended that you submit close to the deadline</a:t>
            </a:r>
          </a:p>
          <a:p>
            <a:pPr lvl="1"/>
            <a:r>
              <a:rPr lang="en-US" sz="3200" dirty="0"/>
              <a:t>Developing programs can be tricky </a:t>
            </a:r>
            <a:br>
              <a:rPr lang="en-US" sz="3200" dirty="0"/>
            </a:br>
            <a:r>
              <a:rPr lang="en-US" sz="3200" dirty="0"/>
              <a:t>and unpredictable</a:t>
            </a:r>
          </a:p>
          <a:p>
            <a:pPr lvl="1"/>
            <a:r>
              <a:rPr lang="en-US" sz="3200" dirty="0"/>
              <a:t>Sometimes the server gets overloaded with everyone trying to submit</a:t>
            </a:r>
          </a:p>
          <a:p>
            <a:pPr lvl="3"/>
            <a:endParaRPr lang="en-US" dirty="0"/>
          </a:p>
          <a:p>
            <a:r>
              <a:rPr lang="en-US" dirty="0"/>
              <a:t>Start early and submit early (and often!)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2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</p:spTree>
    <p:extLst>
      <p:ext uri="{BB962C8B-B14F-4D97-AF65-F5344CB8AC3E}">
        <p14:creationId xmlns:p14="http://schemas.microsoft.com/office/powerpoint/2010/main" val="3141365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1969364"/>
            <a:ext cx="8728362" cy="4156799"/>
          </a:xfrm>
        </p:spPr>
        <p:txBody>
          <a:bodyPr/>
          <a:lstStyle/>
          <a:p>
            <a:r>
              <a:rPr lang="en-US" dirty="0"/>
              <a:t>We have homeworks and projects in this class</a:t>
            </a:r>
          </a:p>
          <a:p>
            <a:pPr lvl="3"/>
            <a:endParaRPr lang="en-US" dirty="0"/>
          </a:p>
          <a:p>
            <a:r>
              <a:rPr lang="en-US" dirty="0"/>
              <a:t>You should never, </a:t>
            </a:r>
            <a:r>
              <a:rPr lang="en-US" i="1" dirty="0"/>
              <a:t>ever, </a:t>
            </a:r>
            <a:r>
              <a:rPr lang="en-US" b="1" i="1" dirty="0"/>
              <a:t>ever</a:t>
            </a:r>
            <a:r>
              <a:rPr lang="en-US" dirty="0"/>
              <a:t> submit work done by someone else as your own</a:t>
            </a:r>
          </a:p>
          <a:p>
            <a:pPr lvl="3"/>
            <a:endParaRPr lang="en-US" dirty="0"/>
          </a:p>
          <a:p>
            <a:r>
              <a:rPr lang="en-US" dirty="0"/>
              <a:t>If you submit someone else’s code, both </a:t>
            </a:r>
            <a:br>
              <a:rPr lang="en-US" dirty="0"/>
            </a:br>
            <a:r>
              <a:rPr lang="en-US" dirty="0"/>
              <a:t>students will get a 0 on the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64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Avoid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8042" cy="4156799"/>
          </a:xfrm>
        </p:spPr>
        <p:txBody>
          <a:bodyPr/>
          <a:lstStyle/>
          <a:p>
            <a:r>
              <a:rPr lang="en-US" dirty="0"/>
              <a:t>Downloading or obtaining anyone else’s work</a:t>
            </a:r>
          </a:p>
          <a:p>
            <a:r>
              <a:rPr lang="en-US" dirty="0"/>
              <a:t>Copying and pasting another person’s code</a:t>
            </a:r>
          </a:p>
          <a:p>
            <a:r>
              <a:rPr lang="en-US" dirty="0"/>
              <a:t>Leaving your computer logged in where another student can access it</a:t>
            </a:r>
          </a:p>
          <a:p>
            <a:r>
              <a:rPr lang="en-US" dirty="0"/>
              <a:t>Giving your code to another student</a:t>
            </a:r>
          </a:p>
          <a:p>
            <a:pPr lvl="1"/>
            <a:r>
              <a:rPr lang="en-US" dirty="0"/>
              <a:t>Or explaining it in explicit detail to another student</a:t>
            </a:r>
          </a:p>
          <a:p>
            <a:r>
              <a:rPr lang="en-US" dirty="0"/>
              <a:t>Attempting to buy code online</a:t>
            </a:r>
          </a:p>
          <a:p>
            <a:pPr lvl="1"/>
            <a:r>
              <a:rPr lang="en-US" sz="3200" dirty="0"/>
              <a:t>This will result in an immediate F in the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8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are Always Okay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encouraged!</a:t>
            </a:r>
          </a:p>
          <a:p>
            <a:pPr lvl="3"/>
            <a:endParaRPr lang="en-US" dirty="0"/>
          </a:p>
          <a:p>
            <a:r>
              <a:rPr lang="en-US" dirty="0"/>
              <a:t>Talking to a classmate about a concept</a:t>
            </a:r>
          </a:p>
          <a:p>
            <a:r>
              <a:rPr lang="en-US" dirty="0"/>
              <a:t>Getting help from a TA or instructor</a:t>
            </a:r>
          </a:p>
          <a:p>
            <a:r>
              <a:rPr lang="en-US" dirty="0"/>
              <a:t>Comparing program output</a:t>
            </a:r>
          </a:p>
          <a:p>
            <a:r>
              <a:rPr lang="en-US" dirty="0"/>
              <a:t>Discussing how to test your program</a:t>
            </a:r>
          </a:p>
          <a:p>
            <a:r>
              <a:rPr lang="en-US" dirty="0"/>
              <a:t>Working on </a:t>
            </a:r>
            <a:r>
              <a:rPr lang="en-US" u="sng" dirty="0"/>
              <a:t>practice</a:t>
            </a:r>
            <a:r>
              <a:rPr lang="en-US" dirty="0"/>
              <a:t> problems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2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Katherine Gibson</a:t>
            </a:r>
          </a:p>
          <a:p>
            <a:pPr lvl="1"/>
            <a:r>
              <a:rPr lang="en-US" sz="3200" dirty="0"/>
              <a:t>Education</a:t>
            </a:r>
          </a:p>
          <a:p>
            <a:pPr lvl="2"/>
            <a:r>
              <a:rPr lang="en-US" sz="2800" dirty="0"/>
              <a:t>BS in Computer Science, UMBC</a:t>
            </a:r>
          </a:p>
          <a:p>
            <a:pPr lvl="2"/>
            <a:r>
              <a:rPr lang="en-US" sz="2800" dirty="0"/>
              <a:t>MS &amp; PhD in CS, University of Pennsylvania</a:t>
            </a:r>
          </a:p>
          <a:p>
            <a:pPr lvl="1"/>
            <a:r>
              <a:rPr lang="en-US" sz="3200" dirty="0"/>
              <a:t>Likes</a:t>
            </a:r>
          </a:p>
          <a:p>
            <a:pPr lvl="2"/>
            <a:r>
              <a:rPr lang="en-US" sz="2800" dirty="0"/>
              <a:t>Video games</a:t>
            </a:r>
          </a:p>
          <a:p>
            <a:pPr lvl="2"/>
            <a:r>
              <a:rPr lang="en-US" sz="2800" dirty="0"/>
              <a:t>Dogs</a:t>
            </a:r>
          </a:p>
          <a:p>
            <a:pPr lvl="2"/>
            <a:r>
              <a:rPr lang="en-US" sz="2800" dirty="0"/>
              <a:t>Nail polish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21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/>
              <a:t>We want you to learn all these things:</a:t>
            </a:r>
          </a:p>
          <a:p>
            <a:pPr lvl="1"/>
            <a:r>
              <a:rPr lang="en-US" dirty="0"/>
              <a:t>The course material</a:t>
            </a:r>
          </a:p>
          <a:p>
            <a:pPr lvl="1"/>
            <a:r>
              <a:rPr lang="en-US" dirty="0"/>
              <a:t>How to work independently</a:t>
            </a:r>
          </a:p>
          <a:p>
            <a:pPr lvl="1"/>
            <a:r>
              <a:rPr lang="en-US" dirty="0"/>
              <a:t>How to work collaboratively</a:t>
            </a:r>
          </a:p>
          <a:p>
            <a:pPr lvl="3"/>
            <a:endParaRPr lang="en-US" dirty="0"/>
          </a:p>
          <a:p>
            <a:r>
              <a:rPr lang="en-US" dirty="0"/>
              <a:t>Some assignments will be “individual work” while others will be “collaboration allowed”</a:t>
            </a:r>
          </a:p>
          <a:p>
            <a:pPr lvl="1"/>
            <a:r>
              <a:rPr lang="en-US" dirty="0"/>
              <a:t>These will be clearly marked on each assignment</a:t>
            </a:r>
          </a:p>
          <a:p>
            <a:pPr lvl="1"/>
            <a:r>
              <a:rPr lang="en-US" dirty="0"/>
              <a:t>You may only collaborate with current 201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42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Allowed?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251550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Allowed for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Individual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Allowed</a:t>
                      </a:r>
                      <a:r>
                        <a:rPr lang="en-US" sz="2000" b="1" baseline="0" dirty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Getting help from an instructor or 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Creating, sharing, or copying course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Giving (or receiving) a detailed 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Looking for solutions or help 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It Depends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It Depends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586953" y="3834089"/>
            <a:ext cx="3393651" cy="263952"/>
            <a:chOff x="5571241" y="3836708"/>
            <a:chExt cx="3393651" cy="263952"/>
          </a:xfrm>
        </p:grpSpPr>
        <p:sp>
          <p:nvSpPr>
            <p:cNvPr id="6" name="Rectangle 5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86953" y="4607707"/>
            <a:ext cx="3393651" cy="263952"/>
            <a:chOff x="5571241" y="4610326"/>
            <a:chExt cx="3393651" cy="263952"/>
          </a:xfrm>
        </p:grpSpPr>
        <p:sp>
          <p:nvSpPr>
            <p:cNvPr id="8" name="Rectangle 7"/>
            <p:cNvSpPr/>
            <p:nvPr/>
          </p:nvSpPr>
          <p:spPr>
            <a:xfrm>
              <a:off x="5571241" y="4610327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39321" y="4610326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86953" y="4952528"/>
            <a:ext cx="3393651" cy="263952"/>
            <a:chOff x="5571241" y="5209671"/>
            <a:chExt cx="3393651" cy="263952"/>
          </a:xfrm>
        </p:grpSpPr>
        <p:sp>
          <p:nvSpPr>
            <p:cNvPr id="10" name="Rectangle 9"/>
            <p:cNvSpPr/>
            <p:nvPr/>
          </p:nvSpPr>
          <p:spPr>
            <a:xfrm>
              <a:off x="5571241" y="5209672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39321" y="5209671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86953" y="5331896"/>
            <a:ext cx="3393651" cy="263952"/>
            <a:chOff x="5571241" y="5589039"/>
            <a:chExt cx="3393651" cy="263952"/>
          </a:xfrm>
        </p:grpSpPr>
        <p:sp>
          <p:nvSpPr>
            <p:cNvPr id="12" name="Rectangle 11"/>
            <p:cNvSpPr/>
            <p:nvPr/>
          </p:nvSpPr>
          <p:spPr>
            <a:xfrm>
              <a:off x="5571241" y="558904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439321" y="558903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86953" y="3457833"/>
            <a:ext cx="3393651" cy="263952"/>
            <a:chOff x="5571241" y="3460452"/>
            <a:chExt cx="3393651" cy="263952"/>
          </a:xfrm>
        </p:grpSpPr>
        <p:sp>
          <p:nvSpPr>
            <p:cNvPr id="14" name="Rectangle 13"/>
            <p:cNvSpPr/>
            <p:nvPr/>
          </p:nvSpPr>
          <p:spPr>
            <a:xfrm>
              <a:off x="5571241" y="3460453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39321" y="3460452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86953" y="3115230"/>
            <a:ext cx="3393651" cy="263952"/>
            <a:chOff x="5571241" y="3117849"/>
            <a:chExt cx="3393651" cy="263952"/>
          </a:xfrm>
        </p:grpSpPr>
        <p:sp>
          <p:nvSpPr>
            <p:cNvPr id="16" name="Rectangle 15"/>
            <p:cNvSpPr/>
            <p:nvPr/>
          </p:nvSpPr>
          <p:spPr>
            <a:xfrm>
              <a:off x="5571241" y="311785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9321" y="311784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86953" y="4207726"/>
            <a:ext cx="3393651" cy="263952"/>
            <a:chOff x="5571241" y="3836708"/>
            <a:chExt cx="3393651" cy="263952"/>
          </a:xfrm>
        </p:grpSpPr>
        <p:sp>
          <p:nvSpPr>
            <p:cNvPr id="25" name="Rectangle 24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77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Allowed?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091868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Allowed for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Individual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Allowed</a:t>
                      </a:r>
                      <a:r>
                        <a:rPr lang="en-US" sz="2000" b="1" baseline="0" dirty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Getting help from an instructor or 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Creating, sharing, or copying course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Giving (or receiving) a detailed 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Looking for solutions or help 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It Depends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800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Allowed?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668260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5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Allowed for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Individual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Allowed</a:t>
                      </a:r>
                      <a:r>
                        <a:rPr lang="en-US" sz="2000" b="1" baseline="0" dirty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Getting help from an instructor or 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Creating, sharing, or copying course 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Giving (or receiving) a detailed explanation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Looking for solutions or help 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It Depends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83633" y="2950483"/>
            <a:ext cx="8715375" cy="23083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look at someone else’s code without their permission</a:t>
            </a:r>
          </a:p>
          <a:p>
            <a:r>
              <a:rPr lang="en-US" sz="2400" dirty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 look at someone else’s code on your computer</a:t>
            </a:r>
          </a:p>
          <a:p>
            <a:endParaRPr lang="en-US" sz="2400" dirty="0">
              <a:latin typeface="+mj-lt"/>
              <a:cs typeface="Courier New" panose="02070309020205020404" pitchFamily="49" charset="0"/>
            </a:endParaRPr>
          </a:p>
          <a:p>
            <a:r>
              <a:rPr lang="en-US" sz="2400" dirty="0">
                <a:latin typeface="+mj-lt"/>
                <a:cs typeface="Courier New" panose="02070309020205020404" pitchFamily="49" charset="0"/>
              </a:rPr>
              <a:t>When collaborating, you may look at someone else’s code on their screen and with their permission</a:t>
            </a:r>
          </a:p>
          <a:p>
            <a:r>
              <a:rPr lang="en-US" sz="2400" dirty="0">
                <a:latin typeface="+mj-lt"/>
                <a:cs typeface="Courier New" panose="02070309020205020404" pitchFamily="49" charset="0"/>
              </a:rPr>
              <a:t>When working individually, you may not look at anyone else’s code</a:t>
            </a:r>
          </a:p>
        </p:txBody>
      </p:sp>
    </p:spTree>
    <p:extLst>
      <p:ext uri="{BB962C8B-B14F-4D97-AF65-F5344CB8AC3E}">
        <p14:creationId xmlns:p14="http://schemas.microsoft.com/office/powerpoint/2010/main" val="368893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Acknowledging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work with another student, you </a:t>
            </a:r>
            <a:br>
              <a:rPr lang="en-US" dirty="0"/>
            </a:br>
            <a:r>
              <a:rPr lang="en-US" dirty="0"/>
              <a:t>must fill out the Collaboration Log</a:t>
            </a:r>
          </a:p>
          <a:p>
            <a:pPr lvl="1"/>
            <a:r>
              <a:rPr lang="en-US" dirty="0"/>
              <a:t>Other student’s name and email</a:t>
            </a:r>
          </a:p>
          <a:p>
            <a:pPr lvl="1"/>
            <a:r>
              <a:rPr lang="en-US" dirty="0"/>
              <a:t>What you discussed</a:t>
            </a:r>
          </a:p>
          <a:p>
            <a:r>
              <a:rPr lang="en-US" dirty="0"/>
              <a:t>Even if you only gave help</a:t>
            </a:r>
          </a:p>
          <a:p>
            <a:pPr lvl="3"/>
            <a:endParaRPr lang="en-US" dirty="0"/>
          </a:p>
          <a:p>
            <a:r>
              <a:rPr lang="en-US" dirty="0"/>
              <a:t>Needs to be done within 24 hours</a:t>
            </a:r>
          </a:p>
          <a:p>
            <a:pPr lvl="1"/>
            <a:r>
              <a:rPr lang="en-US" dirty="0"/>
              <a:t>Do it as soon as you’re done collaborating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63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6498"/>
            <a:ext cx="9144000" cy="575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70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 Much About Cheating?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semester, a large number of students get caught for sharing code</a:t>
            </a:r>
          </a:p>
          <a:p>
            <a:pPr lvl="1"/>
            <a:r>
              <a:rPr lang="en-US" dirty="0"/>
              <a:t>They’re often friends</a:t>
            </a:r>
          </a:p>
          <a:p>
            <a:pPr lvl="1"/>
            <a:r>
              <a:rPr lang="en-US" dirty="0"/>
              <a:t>One student is trying to help the other out</a:t>
            </a:r>
          </a:p>
          <a:p>
            <a:pPr lvl="1"/>
            <a:r>
              <a:rPr lang="en-US" dirty="0"/>
              <a:t>Or two students working to solve one problem</a:t>
            </a:r>
          </a:p>
          <a:p>
            <a:pPr lvl="4"/>
            <a:endParaRPr lang="en-US" dirty="0"/>
          </a:p>
          <a:p>
            <a:r>
              <a:rPr lang="en-US" dirty="0"/>
              <a:t>They both endanger their entire academic career when they get caught</a:t>
            </a:r>
          </a:p>
          <a:p>
            <a:pPr lvl="1"/>
            <a:r>
              <a:rPr lang="en-US" dirty="0"/>
              <a:t>And the friend gets a zero for helping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2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 to Cheating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Turn in a partially done assignment</a:t>
            </a:r>
          </a:p>
          <a:p>
            <a:pPr lvl="1"/>
            <a:r>
              <a:rPr lang="en-US" dirty="0"/>
              <a:t>Still get partial points</a:t>
            </a:r>
          </a:p>
          <a:p>
            <a:pPr lvl="1"/>
            <a:r>
              <a:rPr lang="en-US" dirty="0"/>
              <a:t>(Better than a zero for cheating)</a:t>
            </a:r>
          </a:p>
          <a:p>
            <a:pPr lvl="3"/>
            <a:endParaRPr lang="en-US" dirty="0"/>
          </a:p>
          <a:p>
            <a:r>
              <a:rPr lang="en-US" dirty="0"/>
              <a:t>Discuss concepts with other students, </a:t>
            </a:r>
            <a:br>
              <a:rPr lang="en-US" dirty="0"/>
            </a:br>
            <a:r>
              <a:rPr lang="en-US" dirty="0"/>
              <a:t>but not assignment details</a:t>
            </a:r>
          </a:p>
          <a:p>
            <a:pPr lvl="3"/>
            <a:endParaRPr lang="en-US" dirty="0"/>
          </a:p>
          <a:p>
            <a:r>
              <a:rPr lang="en-US" dirty="0"/>
              <a:t>Come get help in office hours!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1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Good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97694" cy="4517689"/>
          </a:xfrm>
        </p:spPr>
        <p:txBody>
          <a:bodyPr/>
          <a:lstStyle/>
          <a:p>
            <a:r>
              <a:rPr lang="en-US" dirty="0"/>
              <a:t>We are strict about academic integrity because we want everyone to succeed in this class</a:t>
            </a:r>
          </a:p>
          <a:p>
            <a:pPr lvl="4"/>
            <a:endParaRPr lang="en-US" dirty="0"/>
          </a:p>
          <a:p>
            <a:r>
              <a:rPr lang="en-US" dirty="0"/>
              <a:t>Understanding the assignment solutions means you will do better on the exams</a:t>
            </a:r>
          </a:p>
          <a:p>
            <a:r>
              <a:rPr lang="en-US" dirty="0"/>
              <a:t>Learning the course material means you will do better in your future courses and career</a:t>
            </a:r>
          </a:p>
          <a:p>
            <a:r>
              <a:rPr lang="en-US" dirty="0"/>
              <a:t>Seeking help when you need it will help you grow as a student and as a computer scientist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Getting Help</a:t>
            </a:r>
          </a:p>
        </p:txBody>
      </p:sp>
    </p:spTree>
    <p:extLst>
      <p:ext uri="{BB962C8B-B14F-4D97-AF65-F5344CB8AC3E}">
        <p14:creationId xmlns:p14="http://schemas.microsoft.com/office/powerpoint/2010/main" val="396824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79410" cy="4435041"/>
          </a:xfrm>
        </p:spPr>
        <p:txBody>
          <a:bodyPr/>
          <a:lstStyle/>
          <a:p>
            <a:r>
              <a:rPr lang="en-US" dirty="0"/>
              <a:t>Prof. Michael </a:t>
            </a:r>
            <a:r>
              <a:rPr lang="en-US" dirty="0" err="1"/>
              <a:t>Neary</a:t>
            </a:r>
            <a:endParaRPr lang="en-US" dirty="0"/>
          </a:p>
          <a:p>
            <a:pPr lvl="1"/>
            <a:r>
              <a:rPr lang="en-US" sz="3200" dirty="0"/>
              <a:t>Education</a:t>
            </a:r>
          </a:p>
          <a:p>
            <a:pPr lvl="2"/>
            <a:r>
              <a:rPr lang="en-US" sz="2800" dirty="0"/>
              <a:t>BS in Computer Science, UMBC</a:t>
            </a:r>
          </a:p>
          <a:p>
            <a:pPr lvl="2"/>
            <a:r>
              <a:rPr lang="en-US" sz="2800" dirty="0"/>
              <a:t>MS in Computer Science, UMBC (in progress)</a:t>
            </a:r>
          </a:p>
          <a:p>
            <a:pPr lvl="2"/>
            <a:r>
              <a:rPr lang="en-US" sz="2800" dirty="0"/>
              <a:t>PhD in Computer Science, somewhere (</a:t>
            </a:r>
            <a:r>
              <a:rPr lang="en-US" dirty="0"/>
              <a:t>eventually</a:t>
            </a:r>
            <a:r>
              <a:rPr lang="en-US" sz="2800" dirty="0"/>
              <a:t>)</a:t>
            </a:r>
          </a:p>
          <a:p>
            <a:pPr lvl="1"/>
            <a:r>
              <a:rPr lang="en-US" sz="3200" dirty="0"/>
              <a:t>Likes</a:t>
            </a:r>
          </a:p>
          <a:p>
            <a:pPr lvl="2"/>
            <a:r>
              <a:rPr lang="en-US" dirty="0"/>
              <a:t>Chocolate</a:t>
            </a:r>
          </a:p>
          <a:p>
            <a:pPr lvl="2"/>
            <a:r>
              <a:rPr lang="en-US" dirty="0"/>
              <a:t>Broadway</a:t>
            </a:r>
          </a:p>
          <a:p>
            <a:pPr lvl="2"/>
            <a:r>
              <a:rPr lang="en-US" dirty="0" err="1"/>
              <a:t>Improv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68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Go for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number of places you can go if you are struggling!</a:t>
            </a:r>
          </a:p>
          <a:p>
            <a:pPr lvl="1"/>
            <a:r>
              <a:rPr lang="en-US" dirty="0"/>
              <a:t>All of the TAs happy to help</a:t>
            </a:r>
          </a:p>
          <a:p>
            <a:pPr lvl="1"/>
            <a:r>
              <a:rPr lang="en-US" dirty="0"/>
              <a:t>If the TAs aren't working out, come by the instructors’ office hours (this should not be your first resort for help)</a:t>
            </a:r>
          </a:p>
          <a:p>
            <a:pPr lvl="3"/>
            <a:endParaRPr lang="en-US" dirty="0"/>
          </a:p>
          <a:p>
            <a:r>
              <a:rPr lang="en-US" dirty="0"/>
              <a:t>Office hours will be posted on the website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1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CMSC 201 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welcome to go to </a:t>
            </a:r>
            <a:r>
              <a:rPr lang="en-US" b="1" dirty="0"/>
              <a:t>any</a:t>
            </a:r>
            <a:r>
              <a:rPr lang="en-US" dirty="0"/>
              <a:t> TA for help</a:t>
            </a:r>
          </a:p>
          <a:p>
            <a:pPr lvl="1"/>
            <a:r>
              <a:rPr lang="en-US" dirty="0"/>
              <a:t>If you need help with an assignment</a:t>
            </a:r>
          </a:p>
          <a:p>
            <a:pPr lvl="1"/>
            <a:r>
              <a:rPr lang="en-US" dirty="0"/>
              <a:t>If you have a question about course content</a:t>
            </a:r>
          </a:p>
          <a:p>
            <a:pPr lvl="3"/>
            <a:endParaRPr lang="en-US" dirty="0"/>
          </a:p>
          <a:p>
            <a:r>
              <a:rPr lang="en-US" dirty="0"/>
              <a:t>Final schedule will be posted on the website</a:t>
            </a:r>
          </a:p>
          <a:p>
            <a:r>
              <a:rPr lang="en-US"/>
              <a:t>Over 50 hours </a:t>
            </a:r>
            <a:r>
              <a:rPr lang="en-US" dirty="0"/>
              <a:t>total each week where a TA </a:t>
            </a:r>
            <a:br>
              <a:rPr lang="en-US" dirty="0"/>
            </a:br>
            <a:r>
              <a:rPr lang="en-US" dirty="0"/>
              <a:t>is available in ITE 240</a:t>
            </a:r>
          </a:p>
          <a:p>
            <a:pPr lvl="1"/>
            <a:r>
              <a:rPr lang="en-US" dirty="0"/>
              <a:t>ITE 240 will be </a:t>
            </a:r>
            <a:r>
              <a:rPr lang="en-US" b="1" i="1" u="sng" dirty="0"/>
              <a:t>busy</a:t>
            </a:r>
            <a:r>
              <a:rPr lang="en-US" dirty="0"/>
              <a:t> on the due date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 240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computer lab in the ITE building used to hold 201, 202, and 341 office hours</a:t>
            </a:r>
          </a:p>
          <a:p>
            <a:pPr lvl="3"/>
            <a:endParaRPr lang="en-US" dirty="0"/>
          </a:p>
          <a:p>
            <a:r>
              <a:rPr lang="en-US" dirty="0"/>
              <a:t>The 201 TAs will…</a:t>
            </a:r>
          </a:p>
          <a:p>
            <a:pPr lvl="1"/>
            <a:r>
              <a:rPr lang="en-US" dirty="0"/>
              <a:t>Be wearing bright yellow lanyards</a:t>
            </a:r>
          </a:p>
          <a:p>
            <a:pPr lvl="3"/>
            <a:endParaRPr lang="en-US" dirty="0"/>
          </a:p>
          <a:p>
            <a:r>
              <a:rPr lang="en-US" dirty="0"/>
              <a:t>Sign in happens via a Google form, to ensure everyone is helped in a timely manner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6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251"/>
          <a:stretch/>
        </p:blipFill>
        <p:spPr>
          <a:xfrm>
            <a:off x="-18854" y="829561"/>
            <a:ext cx="9162855" cy="574092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flipH="1">
            <a:off x="1833775" y="5476672"/>
            <a:ext cx="5324976" cy="96534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Tutoring from the Learning Resources Center</a:t>
            </a:r>
          </a:p>
          <a:p>
            <a:pPr lvl="1"/>
            <a:r>
              <a:rPr lang="en-US" sz="3200" dirty="0"/>
              <a:t>By appointment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Computer help from </a:t>
            </a:r>
            <a:r>
              <a:rPr lang="en-US" dirty="0" err="1"/>
              <a:t>DoIT</a:t>
            </a:r>
            <a:endParaRPr lang="en-US" dirty="0"/>
          </a:p>
          <a:p>
            <a:pPr lvl="1"/>
            <a:r>
              <a:rPr lang="en-US" sz="3200" dirty="0"/>
              <a:t>By phone or in person</a:t>
            </a:r>
          </a:p>
          <a:p>
            <a:pPr lvl="3"/>
            <a:endParaRPr lang="en-US" dirty="0"/>
          </a:p>
          <a:p>
            <a:r>
              <a:rPr lang="en-US" dirty="0"/>
              <a:t>See the syllabus for more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97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66" y="826364"/>
            <a:ext cx="8413668" cy="1143000"/>
          </a:xfrm>
        </p:spPr>
        <p:txBody>
          <a:bodyPr/>
          <a:lstStyle/>
          <a:p>
            <a:r>
              <a:rPr lang="en-US" dirty="0"/>
              <a:t>Announcement: Note Taker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38698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A peer note taker has been requested for this class. A peer note taker is a volunteer student who provides a copy of his or her notes for each class session to another member of the class who has been deemed eligible for this service based on a disability. Peer note takers will be paid a stipend for their service.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200" dirty="0"/>
              <a:t>Peer note taking is not a part time job but rather a volunteer service for which enrolled students can earn a stipend for sharing the notes they are already taking for themselves. </a:t>
            </a:r>
            <a:br>
              <a:rPr lang="en-US" sz="2200" dirty="0"/>
            </a:br>
            <a:br>
              <a:rPr lang="en-US" sz="1400" dirty="0"/>
            </a:br>
            <a:r>
              <a:rPr lang="en-US" sz="2200" dirty="0"/>
              <a:t>If you are interested in serving in this important role, please fill out a note taker application on the Student Disability Services website or in person in the SDS office in Math/Psychology 212.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3566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Mindset</a:t>
            </a:r>
          </a:p>
        </p:txBody>
      </p:sp>
    </p:spTree>
    <p:extLst>
      <p:ext uri="{BB962C8B-B14F-4D97-AF65-F5344CB8AC3E}">
        <p14:creationId xmlns:p14="http://schemas.microsoft.com/office/powerpoint/2010/main" val="18977037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 credit hour, you should spend at least 1 - 4 hours studying each week</a:t>
            </a:r>
          </a:p>
          <a:p>
            <a:pPr lvl="1"/>
            <a:r>
              <a:rPr lang="en-US" dirty="0"/>
              <a:t>For CMSC 201, that means 4 - 16 hours</a:t>
            </a:r>
          </a:p>
          <a:p>
            <a:pPr lvl="3"/>
            <a:endParaRPr lang="en-US" dirty="0"/>
          </a:p>
          <a:p>
            <a:r>
              <a:rPr lang="en-US" dirty="0"/>
              <a:t>Amount of time spent depends on </a:t>
            </a:r>
            <a:br>
              <a:rPr lang="en-US" dirty="0"/>
            </a:br>
            <a:r>
              <a:rPr lang="en-US" dirty="0"/>
              <a:t>assignment load and course difficulty</a:t>
            </a:r>
          </a:p>
          <a:p>
            <a:pPr lvl="3"/>
            <a:endParaRPr lang="en-US" dirty="0"/>
          </a:p>
          <a:p>
            <a:r>
              <a:rPr lang="en-US" dirty="0"/>
              <a:t>You won’t pass this class by spending an hour a week on the material and assignments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3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Spent In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class, we’ll mostly focus on</a:t>
            </a:r>
          </a:p>
          <a:p>
            <a:pPr lvl="1"/>
            <a:r>
              <a:rPr lang="en-US" dirty="0"/>
              <a:t>Concepts</a:t>
            </a:r>
          </a:p>
          <a:p>
            <a:pPr lvl="1"/>
            <a:r>
              <a:rPr lang="en-US" dirty="0"/>
              <a:t>Ways of thinking</a:t>
            </a:r>
          </a:p>
          <a:p>
            <a:pPr lvl="1"/>
            <a:r>
              <a:rPr lang="en-US" dirty="0"/>
              <a:t>Common mistakes</a:t>
            </a:r>
          </a:p>
          <a:p>
            <a:pPr lvl="1"/>
            <a:r>
              <a:rPr lang="en-US" dirty="0"/>
              <a:t>More concepts</a:t>
            </a:r>
          </a:p>
          <a:p>
            <a:r>
              <a:rPr lang="en-US" dirty="0"/>
              <a:t>We’ll only spend a small amount of time on</a:t>
            </a:r>
          </a:p>
          <a:p>
            <a:pPr lvl="1"/>
            <a:r>
              <a:rPr lang="en-US" dirty="0"/>
              <a:t>Writing programs </a:t>
            </a:r>
          </a:p>
          <a:p>
            <a:pPr lvl="1"/>
            <a:r>
              <a:rPr lang="en-US" dirty="0"/>
              <a:t>Actual coding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6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Spent Out of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to code and think like a </a:t>
            </a:r>
            <a:br>
              <a:rPr lang="en-US" dirty="0"/>
            </a:br>
            <a:r>
              <a:rPr lang="en-US" dirty="0"/>
              <a:t>programmer is like learning any new skill</a:t>
            </a:r>
          </a:p>
          <a:p>
            <a:pPr lvl="1"/>
            <a:r>
              <a:rPr lang="en-US" dirty="0"/>
              <a:t>You </a:t>
            </a:r>
            <a:r>
              <a:rPr lang="en-US" u="sng" dirty="0"/>
              <a:t>only</a:t>
            </a:r>
            <a:r>
              <a:rPr lang="en-US" dirty="0"/>
              <a:t> get better if you </a:t>
            </a:r>
            <a:r>
              <a:rPr lang="en-US" b="1" i="1" dirty="0"/>
              <a:t>practice</a:t>
            </a:r>
            <a:r>
              <a:rPr lang="en-US" dirty="0"/>
              <a:t> a lot!</a:t>
            </a:r>
          </a:p>
          <a:p>
            <a:pPr lvl="3"/>
            <a:endParaRPr lang="en-US" dirty="0"/>
          </a:p>
          <a:p>
            <a:r>
              <a:rPr lang="en-US" dirty="0"/>
              <a:t>Assignments are designed to be practice </a:t>
            </a:r>
            <a:br>
              <a:rPr lang="en-US" dirty="0"/>
            </a:br>
            <a:r>
              <a:rPr lang="en-US" dirty="0"/>
              <a:t>for the skills you need</a:t>
            </a:r>
          </a:p>
          <a:p>
            <a:pPr lvl="1"/>
            <a:r>
              <a:rPr lang="en-US" dirty="0"/>
              <a:t>Spend the time to really understand them!</a:t>
            </a:r>
          </a:p>
          <a:p>
            <a:pPr lvl="1"/>
            <a:r>
              <a:rPr lang="en-US" dirty="0"/>
              <a:t>Experiment!  (“What happens if I do …?”)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9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5B538-AAC7-2A44-A7C6-1BDD8ACF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02D94-7CA8-8049-B5BC-7B0E36CBF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Susan Mitchell</a:t>
            </a:r>
          </a:p>
          <a:p>
            <a:pPr lvl="1"/>
            <a:r>
              <a:rPr lang="en-US" dirty="0"/>
              <a:t>Education</a:t>
            </a:r>
          </a:p>
          <a:p>
            <a:pPr lvl="2"/>
            <a:r>
              <a:rPr lang="en-US" dirty="0"/>
              <a:t>BS in Psychology, UMBC</a:t>
            </a:r>
          </a:p>
          <a:p>
            <a:pPr lvl="2"/>
            <a:r>
              <a:rPr lang="en-US" dirty="0"/>
              <a:t>MS in Computer Science, Johns Hopkins University</a:t>
            </a:r>
          </a:p>
          <a:p>
            <a:pPr lvl="2"/>
            <a:r>
              <a:rPr lang="en-US" dirty="0"/>
              <a:t>PhD in Information Systems, UMBC</a:t>
            </a:r>
          </a:p>
          <a:p>
            <a:pPr lvl="1"/>
            <a:r>
              <a:rPr lang="en-US" dirty="0"/>
              <a:t>Likes</a:t>
            </a:r>
          </a:p>
          <a:p>
            <a:pPr lvl="2"/>
            <a:r>
              <a:rPr lang="en-US" dirty="0"/>
              <a:t>tap dancing</a:t>
            </a:r>
          </a:p>
          <a:p>
            <a:pPr lvl="2"/>
            <a:r>
              <a:rPr lang="en-US" dirty="0"/>
              <a:t>crosswords</a:t>
            </a:r>
          </a:p>
          <a:p>
            <a:pPr lvl="2"/>
            <a:r>
              <a:rPr lang="en-US" dirty="0"/>
              <a:t>pajamas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CFF8A5-62BF-DF45-A386-F5A61CACC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4442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“Failure”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one gets everything right on the first try</a:t>
            </a:r>
          </a:p>
          <a:p>
            <a:pPr lvl="1"/>
            <a:r>
              <a:rPr lang="en-US" dirty="0"/>
              <a:t>Especially in programming</a:t>
            </a:r>
          </a:p>
          <a:p>
            <a:pPr lvl="3"/>
            <a:endParaRPr lang="en-US" dirty="0"/>
          </a:p>
          <a:p>
            <a:r>
              <a:rPr lang="en-US" dirty="0"/>
              <a:t>Everyone makes mistakes when coding</a:t>
            </a:r>
          </a:p>
          <a:p>
            <a:pPr lvl="1"/>
            <a:r>
              <a:rPr lang="en-US" dirty="0"/>
              <a:t>Including you</a:t>
            </a:r>
          </a:p>
          <a:p>
            <a:pPr lvl="1"/>
            <a:r>
              <a:rPr lang="en-US" dirty="0"/>
              <a:t>Including the TAs</a:t>
            </a:r>
          </a:p>
          <a:p>
            <a:pPr lvl="1"/>
            <a:r>
              <a:rPr lang="en-US" dirty="0"/>
              <a:t>Including the professors</a:t>
            </a:r>
          </a:p>
          <a:p>
            <a:pPr lvl="2"/>
            <a:r>
              <a:rPr lang="en-US" dirty="0"/>
              <a:t>You’ll see me do it almost every time we code in class</a:t>
            </a: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0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mistake is </a:t>
            </a:r>
            <a:r>
              <a:rPr lang="en-US" u="sng" dirty="0"/>
              <a:t>not</a:t>
            </a:r>
            <a:r>
              <a:rPr lang="en-US" dirty="0"/>
              <a:t> a failure!</a:t>
            </a:r>
          </a:p>
          <a:p>
            <a:pPr lvl="2"/>
            <a:endParaRPr lang="en-US" dirty="0"/>
          </a:p>
          <a:p>
            <a:r>
              <a:rPr lang="en-US" dirty="0"/>
              <a:t>Don’t give up after one error or setback</a:t>
            </a:r>
          </a:p>
          <a:p>
            <a:pPr lvl="1"/>
            <a:r>
              <a:rPr lang="en-US" dirty="0"/>
              <a:t>Learn from your mistakes, and get better</a:t>
            </a:r>
          </a:p>
          <a:p>
            <a:pPr lvl="2"/>
            <a:endParaRPr lang="en-US" dirty="0"/>
          </a:p>
          <a:p>
            <a:r>
              <a:rPr lang="en-US" dirty="0"/>
              <a:t>Don’t underestimate yourself</a:t>
            </a:r>
          </a:p>
          <a:p>
            <a:pPr lvl="1"/>
            <a:r>
              <a:rPr lang="en-US" dirty="0"/>
              <a:t>You’re learning an entirely new skill set, it would be weird if you “got it” right off the bat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4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151779" cy="4517689"/>
          </a:xfrm>
        </p:spPr>
        <p:txBody>
          <a:bodyPr/>
          <a:lstStyle/>
          <a:p>
            <a:r>
              <a:rPr lang="en-US" dirty="0"/>
              <a:t>Homework 0 will be released soon, and will walk you through “how” to do 201 homework</a:t>
            </a:r>
          </a:p>
          <a:p>
            <a:pPr lvl="1"/>
            <a:r>
              <a:rPr lang="en-US" dirty="0"/>
              <a:t>How to log onto the GL servers</a:t>
            </a:r>
          </a:p>
          <a:p>
            <a:pPr lvl="1"/>
            <a:r>
              <a:rPr lang="en-US" dirty="0"/>
              <a:t>How to write and run Python code</a:t>
            </a:r>
          </a:p>
          <a:p>
            <a:pPr lvl="1"/>
            <a:r>
              <a:rPr lang="en-US" dirty="0"/>
              <a:t>How to submit an assignment</a:t>
            </a:r>
          </a:p>
          <a:p>
            <a:pPr lvl="1"/>
            <a:r>
              <a:rPr lang="en-US" dirty="0"/>
              <a:t>How to check submission was done correctly</a:t>
            </a:r>
          </a:p>
          <a:p>
            <a:r>
              <a:rPr lang="en-US" dirty="0"/>
              <a:t>Lab 1 will be an </a:t>
            </a:r>
            <a:r>
              <a:rPr lang="en-US" u="sng" dirty="0"/>
              <a:t>online</a:t>
            </a:r>
            <a:r>
              <a:rPr lang="en-US" dirty="0"/>
              <a:t> lab</a:t>
            </a:r>
          </a:p>
          <a:p>
            <a:pPr lvl="1"/>
            <a:r>
              <a:rPr lang="en-US" dirty="0"/>
              <a:t>Most other labs will be done </a:t>
            </a:r>
            <a:r>
              <a:rPr lang="en-US" u="sng" dirty="0"/>
              <a:t>during</a:t>
            </a:r>
            <a:r>
              <a:rPr lang="en-US" dirty="0"/>
              <a:t> discussion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7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4153" cy="4517689"/>
          </a:xfrm>
        </p:spPr>
        <p:txBody>
          <a:bodyPr/>
          <a:lstStyle/>
          <a:p>
            <a:r>
              <a:rPr lang="en-US" dirty="0"/>
              <a:t>Lab 1 will be an online lab</a:t>
            </a:r>
          </a:p>
          <a:p>
            <a:pPr lvl="1"/>
            <a:r>
              <a:rPr lang="en-US" dirty="0"/>
              <a:t>Released online over the weekend</a:t>
            </a:r>
          </a:p>
          <a:p>
            <a:r>
              <a:rPr lang="en-US" dirty="0"/>
              <a:t>In-person labs won’t begin until September 10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Make sure to log into the course Blackboard</a:t>
            </a:r>
          </a:p>
          <a:p>
            <a:pPr lvl="1"/>
            <a:r>
              <a:rPr lang="en-US" dirty="0"/>
              <a:t>Let </a:t>
            </a:r>
            <a:r>
              <a:rPr lang="en-US" dirty="0" err="1"/>
              <a:t>DoIT</a:t>
            </a:r>
            <a:r>
              <a:rPr lang="en-US" dirty="0"/>
              <a:t> know if you have any problems</a:t>
            </a:r>
          </a:p>
          <a:p>
            <a:pPr lvl="2"/>
            <a:r>
              <a:rPr lang="en-US" sz="2000" dirty="0">
                <a:hlinkClick r:id="rId2"/>
              </a:rPr>
              <a:t>http://doit.umbc.edu/request-tracker-rt/doit-myumbc-blackboard/</a:t>
            </a:r>
            <a:endParaRPr lang="en-US" sz="2000" dirty="0"/>
          </a:p>
          <a:p>
            <a:pPr lvl="1"/>
            <a:r>
              <a:rPr lang="en-US" dirty="0"/>
              <a:t>(Students on the waitlist may not have access yet)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36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3DA8-8020-A849-80F6-96461B79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7DC08-7BDD-124D-B155-BDE61AAF7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Georgiy</a:t>
            </a:r>
            <a:r>
              <a:rPr lang="en-US" dirty="0"/>
              <a:t> </a:t>
            </a:r>
            <a:r>
              <a:rPr lang="en-US" dirty="0" err="1"/>
              <a:t>Frolov</a:t>
            </a:r>
            <a:endParaRPr lang="en-US" dirty="0"/>
          </a:p>
          <a:p>
            <a:pPr lvl="1"/>
            <a:r>
              <a:rPr lang="en-US" dirty="0"/>
              <a:t>Education</a:t>
            </a:r>
          </a:p>
          <a:p>
            <a:pPr lvl="2"/>
            <a:r>
              <a:rPr lang="en-US" dirty="0"/>
              <a:t>BS in Computer Science, UMBC</a:t>
            </a:r>
          </a:p>
          <a:p>
            <a:pPr lvl="2"/>
            <a:r>
              <a:rPr lang="en-US" dirty="0"/>
              <a:t>BS in Mathematics, UMBC</a:t>
            </a:r>
          </a:p>
          <a:p>
            <a:pPr lvl="2"/>
            <a:r>
              <a:rPr lang="en-US" dirty="0"/>
              <a:t>MS in Computer Science</a:t>
            </a:r>
          </a:p>
          <a:p>
            <a:pPr lvl="1"/>
            <a:r>
              <a:rPr lang="en-US" dirty="0"/>
              <a:t>Likes</a:t>
            </a:r>
          </a:p>
          <a:p>
            <a:pPr lvl="2"/>
            <a:r>
              <a:rPr lang="en-US" dirty="0"/>
              <a:t>Travel</a:t>
            </a:r>
          </a:p>
          <a:p>
            <a:pPr lvl="2"/>
            <a:r>
              <a:rPr lang="en-US" dirty="0"/>
              <a:t>Volleyball</a:t>
            </a:r>
          </a:p>
          <a:p>
            <a:pPr lvl="2"/>
            <a:r>
              <a:rPr lang="en-US" dirty="0"/>
              <a:t>Psychology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FADBE7-0AC9-1440-AB54-BBE76F6B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87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411247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course in the CMSC intro sequence</a:t>
            </a:r>
          </a:p>
          <a:p>
            <a:pPr lvl="1"/>
            <a:r>
              <a:rPr lang="en-US" sz="3200" dirty="0"/>
              <a:t>Followed by CMSC 202</a:t>
            </a:r>
          </a:p>
          <a:p>
            <a:r>
              <a:rPr lang="en-US"/>
              <a:t>CMSC </a:t>
            </a:r>
            <a:r>
              <a:rPr lang="en-US" dirty="0"/>
              <a:t>majors must get a B or better</a:t>
            </a:r>
          </a:p>
          <a:p>
            <a:r>
              <a:rPr lang="en-US" dirty="0"/>
              <a:t>CMPE majors must get a B or better</a:t>
            </a:r>
          </a:p>
          <a:p>
            <a:pPr lvl="1"/>
            <a:r>
              <a:rPr lang="en-US" dirty="0"/>
              <a:t>Unless you entered UMBC prior to Fall 2016</a:t>
            </a:r>
          </a:p>
          <a:p>
            <a:r>
              <a:rPr lang="en-US" dirty="0"/>
              <a:t>No prior programming experience needed</a:t>
            </a:r>
          </a:p>
          <a:p>
            <a:pPr lvl="1"/>
            <a:r>
              <a:rPr lang="en-US" sz="3200" dirty="0"/>
              <a:t>Some may have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the Course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Computer Science</a:t>
            </a:r>
          </a:p>
          <a:p>
            <a:pPr lvl="1"/>
            <a:r>
              <a:rPr lang="en-US" dirty="0"/>
              <a:t>Problem solving and computer programming</a:t>
            </a:r>
          </a:p>
          <a:p>
            <a:r>
              <a:rPr lang="en-US" dirty="0"/>
              <a:t>We’re going to come up with algorithmic solutions to problems</a:t>
            </a:r>
          </a:p>
          <a:p>
            <a:pPr lvl="1"/>
            <a:r>
              <a:rPr lang="en-US" dirty="0"/>
              <a:t>What is an algorithm?</a:t>
            </a:r>
          </a:p>
          <a:p>
            <a:r>
              <a:rPr lang="en-US" dirty="0"/>
              <a:t>We will communicate our algorithms to computers using the Python language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class, you will be able to:</a:t>
            </a:r>
          </a:p>
          <a:p>
            <a:pPr lvl="1"/>
            <a:r>
              <a:rPr lang="en-US" dirty="0"/>
              <a:t>Use an algorithmic approach to solve computational problems</a:t>
            </a:r>
          </a:p>
          <a:p>
            <a:pPr lvl="1"/>
            <a:r>
              <a:rPr lang="en-US" dirty="0"/>
              <a:t>Break down complex problems into simpler ones</a:t>
            </a:r>
          </a:p>
          <a:p>
            <a:pPr lvl="1"/>
            <a:r>
              <a:rPr lang="en-US" dirty="0"/>
              <a:t>Write and debug programs in the Python programming language</a:t>
            </a:r>
          </a:p>
          <a:p>
            <a:pPr lvl="1"/>
            <a:r>
              <a:rPr lang="en-US" dirty="0"/>
              <a:t>Be comfortable with the UNIX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0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14179</TotalTime>
  <Words>1804</Words>
  <Application>Microsoft Macintosh PowerPoint</Application>
  <PresentationFormat>On-screen Show (4:3)</PresentationFormat>
  <Paragraphs>390</Paragraphs>
  <Slides>43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ＭＳ Ｐゴシック</vt:lpstr>
      <vt:lpstr>Arial</vt:lpstr>
      <vt:lpstr>Calibri</vt:lpstr>
      <vt:lpstr>Courier New</vt:lpstr>
      <vt:lpstr>Office Theme</vt:lpstr>
      <vt:lpstr>CMSC 201  Computer Science I for Majors  Lecture 01 – Introduction</vt:lpstr>
      <vt:lpstr>Introductions</vt:lpstr>
      <vt:lpstr>Introductions</vt:lpstr>
      <vt:lpstr>Introductions</vt:lpstr>
      <vt:lpstr>Introductions</vt:lpstr>
      <vt:lpstr>Course Overview</vt:lpstr>
      <vt:lpstr>Course Information</vt:lpstr>
      <vt:lpstr>What the Course is About</vt:lpstr>
      <vt:lpstr>Class Objectives</vt:lpstr>
      <vt:lpstr>CMSC 201 for non-CS, non-Engineering Disciplines</vt:lpstr>
      <vt:lpstr>Why Learn to Program?</vt:lpstr>
      <vt:lpstr>Grading Scheme</vt:lpstr>
      <vt:lpstr>A Note on Labs</vt:lpstr>
      <vt:lpstr>Submission and Late Policy</vt:lpstr>
      <vt:lpstr>Submission and Late Policy</vt:lpstr>
      <vt:lpstr>Academic Integrity</vt:lpstr>
      <vt:lpstr>Academic Integrity</vt:lpstr>
      <vt:lpstr>Things to Avoid</vt:lpstr>
      <vt:lpstr>Things that are Always Okay</vt:lpstr>
      <vt:lpstr>Collaboration Policy</vt:lpstr>
      <vt:lpstr>What Is Allowed?</vt:lpstr>
      <vt:lpstr>What Is Allowed?</vt:lpstr>
      <vt:lpstr>What Is Allowed?</vt:lpstr>
      <vt:lpstr>Acknowledging Collaboration</vt:lpstr>
      <vt:lpstr>PowerPoint Presentation</vt:lpstr>
      <vt:lpstr>Why So Much About Cheating?</vt:lpstr>
      <vt:lpstr>Alternatives to Cheating</vt:lpstr>
      <vt:lpstr>Becoming a Good Programmer</vt:lpstr>
      <vt:lpstr>Getting Help</vt:lpstr>
      <vt:lpstr>Where to Go for Help</vt:lpstr>
      <vt:lpstr>CMSC 201 TAs</vt:lpstr>
      <vt:lpstr>ITE 240</vt:lpstr>
      <vt:lpstr>PowerPoint Presentation</vt:lpstr>
      <vt:lpstr>Additional Help</vt:lpstr>
      <vt:lpstr>Announcement: Note Taker Needed</vt:lpstr>
      <vt:lpstr>Programming Mindset</vt:lpstr>
      <vt:lpstr>Taking Time</vt:lpstr>
      <vt:lpstr>Time Spent In Class</vt:lpstr>
      <vt:lpstr>Time Spent Out of Class</vt:lpstr>
      <vt:lpstr>“Failure”</vt:lpstr>
      <vt:lpstr>Making Mistakes</vt:lpstr>
      <vt:lpstr>Upcoming Assignments</vt:lpstr>
      <vt:lpstr>Announcements</vt:lpstr>
    </vt:vector>
  </TitlesOfParts>
  <Company>UMBC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Michael Neary</cp:lastModifiedBy>
  <cp:revision>151</cp:revision>
  <dcterms:created xsi:type="dcterms:W3CDTF">2014-05-05T14:25:42Z</dcterms:created>
  <dcterms:modified xsi:type="dcterms:W3CDTF">2018-08-29T18:57:52Z</dcterms:modified>
</cp:coreProperties>
</file>